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257" r:id="rId3"/>
    <p:sldId id="258" r:id="rId4"/>
    <p:sldId id="264" r:id="rId5"/>
    <p:sldId id="259" r:id="rId6"/>
    <p:sldId id="265" r:id="rId7"/>
    <p:sldId id="266" r:id="rId8"/>
    <p:sldId id="260" r:id="rId9"/>
    <p:sldId id="261" r:id="rId10"/>
    <p:sldId id="267" r:id="rId11"/>
    <p:sldId id="262" r:id="rId12"/>
    <p:sldId id="263" r:id="rId13"/>
    <p:sldId id="270" r:id="rId14"/>
    <p:sldId id="269" r:id="rId15"/>
  </p:sldIdLst>
  <p:sldSz cx="9144000" cy="6858000" type="screen4x3"/>
  <p:notesSz cx="6883400" cy="99949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35" autoAdjust="0"/>
    <p:restoredTop sz="94654" autoAdjust="0"/>
  </p:normalViewPr>
  <p:slideViewPr>
    <p:cSldViewPr>
      <p:cViewPr varScale="1">
        <p:scale>
          <a:sx n="75" d="100"/>
          <a:sy n="75" d="100"/>
        </p:scale>
        <p:origin x="-10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7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07" cy="500491"/>
          </a:xfrm>
          <a:prstGeom prst="rect">
            <a:avLst/>
          </a:prstGeom>
        </p:spPr>
        <p:txBody>
          <a:bodyPr vert="horz" lIns="93918" tIns="46959" rIns="93918" bIns="46959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99000" y="0"/>
            <a:ext cx="2982807" cy="500491"/>
          </a:xfrm>
          <a:prstGeom prst="rect">
            <a:avLst/>
          </a:prstGeom>
        </p:spPr>
        <p:txBody>
          <a:bodyPr vert="horz" lIns="93918" tIns="46959" rIns="93918" bIns="46959" rtlCol="0"/>
          <a:lstStyle>
            <a:lvl1pPr algn="r">
              <a:defRPr sz="1200"/>
            </a:lvl1pPr>
          </a:lstStyle>
          <a:p>
            <a:fld id="{324CDAC1-C909-43A7-8435-3781ED27A797}" type="datetimeFigureOut">
              <a:rPr lang="hu-HU" smtClean="0"/>
              <a:pPr/>
              <a:t>2010.03.23.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9300"/>
            <a:ext cx="4997450" cy="3748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8" tIns="46959" rIns="93918" bIns="46959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8340" y="4748034"/>
            <a:ext cx="5506720" cy="4497788"/>
          </a:xfrm>
          <a:prstGeom prst="rect">
            <a:avLst/>
          </a:prstGeom>
        </p:spPr>
        <p:txBody>
          <a:bodyPr vert="horz" lIns="93918" tIns="46959" rIns="93918" bIns="46959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92752"/>
            <a:ext cx="2982807" cy="500491"/>
          </a:xfrm>
          <a:prstGeom prst="rect">
            <a:avLst/>
          </a:prstGeom>
        </p:spPr>
        <p:txBody>
          <a:bodyPr vert="horz" lIns="93918" tIns="46959" rIns="93918" bIns="46959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99000" y="9492752"/>
            <a:ext cx="2982807" cy="500491"/>
          </a:xfrm>
          <a:prstGeom prst="rect">
            <a:avLst/>
          </a:prstGeom>
        </p:spPr>
        <p:txBody>
          <a:bodyPr vert="horz" lIns="93918" tIns="46959" rIns="93918" bIns="46959" rtlCol="0" anchor="b"/>
          <a:lstStyle>
            <a:lvl1pPr algn="r">
              <a:defRPr sz="1200"/>
            </a:lvl1pPr>
          </a:lstStyle>
          <a:p>
            <a:fld id="{A1F8FB2D-9FD3-4F43-BCBF-0DB00ED0FCF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8FB2D-9FD3-4F43-BCBF-0DB00ED0FCF8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6704-36AC-4CC1-8F17-DECB0D46B26D}" type="datetimeFigureOut">
              <a:rPr lang="hu-HU" smtClean="0"/>
              <a:pPr/>
              <a:t>2010.03.23.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D171-0830-47FA-B2A1-99439848862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6704-36AC-4CC1-8F17-DECB0D46B26D}" type="datetimeFigureOut">
              <a:rPr lang="hu-HU" smtClean="0"/>
              <a:pPr/>
              <a:t>2010.03.23.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D171-0830-47FA-B2A1-99439848862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6704-36AC-4CC1-8F17-DECB0D46B26D}" type="datetimeFigureOut">
              <a:rPr lang="hu-HU" smtClean="0"/>
              <a:pPr/>
              <a:t>2010.03.23.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D171-0830-47FA-B2A1-99439848862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6704-36AC-4CC1-8F17-DECB0D46B26D}" type="datetimeFigureOut">
              <a:rPr lang="hu-HU" smtClean="0"/>
              <a:pPr/>
              <a:t>2010.03.23.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D171-0830-47FA-B2A1-99439848862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6704-36AC-4CC1-8F17-DECB0D46B26D}" type="datetimeFigureOut">
              <a:rPr lang="hu-HU" smtClean="0"/>
              <a:pPr/>
              <a:t>2010.03.23.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D171-0830-47FA-B2A1-99439848862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6704-36AC-4CC1-8F17-DECB0D46B26D}" type="datetimeFigureOut">
              <a:rPr lang="hu-HU" smtClean="0"/>
              <a:pPr/>
              <a:t>2010.03.23.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D171-0830-47FA-B2A1-99439848862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6704-36AC-4CC1-8F17-DECB0D46B26D}" type="datetimeFigureOut">
              <a:rPr lang="hu-HU" smtClean="0"/>
              <a:pPr/>
              <a:t>2010.03.23.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D171-0830-47FA-B2A1-99439848862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6704-36AC-4CC1-8F17-DECB0D46B26D}" type="datetimeFigureOut">
              <a:rPr lang="hu-HU" smtClean="0"/>
              <a:pPr/>
              <a:t>2010.03.23.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D171-0830-47FA-B2A1-99439848862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6704-36AC-4CC1-8F17-DECB0D46B26D}" type="datetimeFigureOut">
              <a:rPr lang="hu-HU" smtClean="0"/>
              <a:pPr/>
              <a:t>2010.03.23.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D171-0830-47FA-B2A1-99439848862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6704-36AC-4CC1-8F17-DECB0D46B26D}" type="datetimeFigureOut">
              <a:rPr lang="hu-HU" smtClean="0"/>
              <a:pPr/>
              <a:t>2010.03.23.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D171-0830-47FA-B2A1-99439848862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6704-36AC-4CC1-8F17-DECB0D46B26D}" type="datetimeFigureOut">
              <a:rPr lang="hu-HU" smtClean="0"/>
              <a:pPr/>
              <a:t>2010.03.23.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54D171-0830-47FA-B2A1-99439848862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516704-36AC-4CC1-8F17-DECB0D46B26D}" type="datetimeFigureOut">
              <a:rPr lang="hu-HU" smtClean="0"/>
              <a:pPr/>
              <a:t>2010.03.23.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54D171-0830-47FA-B2A1-99439848862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BRFK II. Kerületi Rendőrkapitányság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hu-HU" dirty="0" smtClean="0"/>
          </a:p>
          <a:p>
            <a:endParaRPr lang="hu-HU" dirty="0" smtClean="0"/>
          </a:p>
          <a:p>
            <a:r>
              <a:rPr lang="hu-HU" dirty="0" err="1" smtClean="0"/>
              <a:t>Bucsek</a:t>
            </a:r>
            <a:r>
              <a:rPr lang="hu-HU" dirty="0" smtClean="0"/>
              <a:t> Gábor r. alezredes</a:t>
            </a:r>
          </a:p>
          <a:p>
            <a:pPr algn="just"/>
            <a:r>
              <a:rPr lang="hu-HU" dirty="0" smtClean="0"/>
              <a:t>					    Kapitányságvezető</a:t>
            </a:r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1026" name="Picture 2" descr="log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857232"/>
            <a:ext cx="1677748" cy="2069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Közrendvédelmi osztály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u-HU" dirty="0" smtClean="0"/>
              <a:t>Biztonsági intézkedést 2008. évben 138, míg 2009. évben összesen 159 esetben foganatosítottak.</a:t>
            </a:r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A szabálysértések elkövetőivel szemben:</a:t>
            </a:r>
          </a:p>
          <a:p>
            <a:pPr>
              <a:buNone/>
            </a:pPr>
            <a:r>
              <a:rPr lang="hu-HU" dirty="0" smtClean="0"/>
              <a:t> </a:t>
            </a:r>
          </a:p>
          <a:p>
            <a:pPr>
              <a:buNone/>
            </a:pPr>
            <a:r>
              <a:rPr lang="hu-HU" b="1" dirty="0" smtClean="0"/>
              <a:t>			2008. évben		2009. évben</a:t>
            </a: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	összesen:                             787		         1252	feljelentést tettek, </a:t>
            </a:r>
          </a:p>
          <a:p>
            <a:pPr>
              <a:buNone/>
            </a:pPr>
            <a:r>
              <a:rPr lang="hu-HU" dirty="0" smtClean="0"/>
              <a:t>	     ebből:                             550		          118	esetben közlekedési szabálysértés elkövetése, </a:t>
            </a:r>
          </a:p>
          <a:p>
            <a:pPr>
              <a:buNone/>
            </a:pPr>
            <a:r>
              <a:rPr lang="hu-HU" dirty="0" smtClean="0"/>
              <a:t>		                            237		          134         esetben egyéb okok miatt.</a:t>
            </a:r>
          </a:p>
          <a:p>
            <a:pPr>
              <a:buNone/>
            </a:pPr>
            <a:r>
              <a:rPr lang="hu-HU" dirty="0" smtClean="0"/>
              <a:t> </a:t>
            </a:r>
          </a:p>
          <a:p>
            <a:r>
              <a:rPr lang="hu-HU" b="1" dirty="0" smtClean="0"/>
              <a:t>2008. évben</a:t>
            </a:r>
            <a:r>
              <a:rPr lang="hu-HU" dirty="0" smtClean="0"/>
              <a:t> 560 fővel szemben 4.723.000 Ft. összegben, míg </a:t>
            </a:r>
            <a:r>
              <a:rPr lang="hu-HU" b="1" dirty="0" smtClean="0"/>
              <a:t>2009. évben</a:t>
            </a:r>
            <a:r>
              <a:rPr lang="hu-HU" dirty="0" smtClean="0"/>
              <a:t> összesen 1140 fővel szemben 9.163.000 Ft. összegben szabtak ki helyszíni bírságot. </a:t>
            </a:r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2009. évben 30 esetben került sor kényszerítő eszköz alkalmazására, mely kivétel nélkül az intézkedés lefolytatásához, befejezéséhez, valamint a szökés megakadályozásához szükséges testi kényszer és szolgálati patentbilincs alkalmazásában nyilvánult meg. </a:t>
            </a:r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2008. évben 263, a 2009. évben összesen 169 elrendelt elővezetést kaptunk, melyek közül a 2008. évben 23., a 2009. évben 18 </a:t>
            </a:r>
            <a:r>
              <a:rPr lang="hu-HU" dirty="0" err="1" smtClean="0"/>
              <a:t>-at</a:t>
            </a:r>
            <a:r>
              <a:rPr lang="hu-HU" dirty="0" smtClean="0"/>
              <a:t> hajtottunk végre eredményesen. </a:t>
            </a:r>
            <a:endParaRPr lang="hu-H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Igazgatásrendészeti Osztály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sz="2000" dirty="0" smtClean="0"/>
              <a:t>Szabálysértések	    Pirotechnika engedélyezése ,  Személy és Vagyonőri ig.</a:t>
            </a:r>
          </a:p>
          <a:p>
            <a:pPr>
              <a:buNone/>
            </a:pPr>
            <a:r>
              <a:rPr lang="hu-HU" sz="1000" b="1" dirty="0" smtClean="0"/>
              <a:t>			      Figyelmeztető jelzés, Mellékbüntetések nyilvántartása			</a:t>
            </a:r>
          </a:p>
          <a:p>
            <a:pPr hangingPunct="0">
              <a:buNone/>
            </a:pPr>
            <a:r>
              <a:rPr lang="hu-HU" sz="1000" b="1" dirty="0" smtClean="0"/>
              <a:t>2009</a:t>
            </a:r>
          </a:p>
          <a:p>
            <a:pPr hangingPunct="0"/>
            <a:r>
              <a:rPr lang="hu-HU" sz="1000" b="1" dirty="0" smtClean="0"/>
              <a:t>Iktatott ügyek</a:t>
            </a:r>
            <a:r>
              <a:rPr lang="hu-HU" sz="1000" dirty="0" smtClean="0"/>
              <a:t>  </a:t>
            </a:r>
            <a:r>
              <a:rPr lang="hu-HU" sz="1000" b="1" dirty="0" smtClean="0"/>
              <a:t>8528</a:t>
            </a:r>
            <a:r>
              <a:rPr lang="hu-HU" sz="1000" dirty="0" smtClean="0"/>
              <a:t> </a:t>
            </a:r>
          </a:p>
          <a:p>
            <a:pPr hangingPunct="0"/>
            <a:r>
              <a:rPr lang="hu-HU" sz="1000" b="1" dirty="0" smtClean="0"/>
              <a:t>Elmarasztalt személyek száma</a:t>
            </a:r>
            <a:r>
              <a:rPr lang="hu-HU" sz="1000" dirty="0" smtClean="0"/>
              <a:t> 3182</a:t>
            </a:r>
          </a:p>
          <a:p>
            <a:pPr hangingPunct="0"/>
            <a:r>
              <a:rPr lang="hu-HU" sz="1000" b="1" dirty="0" smtClean="0"/>
              <a:t>Kiemelt közlekedési szabálysértések miatt</a:t>
            </a:r>
            <a:r>
              <a:rPr lang="hu-HU" sz="1000" dirty="0" smtClean="0"/>
              <a:t> 255 </a:t>
            </a:r>
          </a:p>
          <a:p>
            <a:pPr hangingPunct="0"/>
            <a:r>
              <a:rPr lang="hu-HU" sz="1000" b="1" dirty="0" smtClean="0"/>
              <a:t>Ittas vezetés miatt</a:t>
            </a:r>
            <a:r>
              <a:rPr lang="hu-HU" sz="1000" dirty="0" smtClean="0"/>
              <a:t> 29</a:t>
            </a:r>
          </a:p>
          <a:p>
            <a:pPr hangingPunct="0"/>
            <a:r>
              <a:rPr lang="hu-HU" sz="1000" b="1" dirty="0" smtClean="0"/>
              <a:t>Pénzbírság összesen (Ft)</a:t>
            </a:r>
            <a:r>
              <a:rPr lang="hu-HU" sz="1000" dirty="0" smtClean="0"/>
              <a:t> 55.688.000 </a:t>
            </a:r>
          </a:p>
          <a:p>
            <a:pPr hangingPunct="0"/>
            <a:r>
              <a:rPr lang="hu-HU" sz="1000" b="1" dirty="0" smtClean="0"/>
              <a:t>Közúti közlekedési balesetek</a:t>
            </a:r>
            <a:r>
              <a:rPr lang="hu-HU" sz="1000" dirty="0" smtClean="0"/>
              <a:t> 1209 </a:t>
            </a:r>
          </a:p>
          <a:p>
            <a:pPr hangingPunct="0"/>
            <a:r>
              <a:rPr lang="hu-HU" sz="1000" b="1" dirty="0" smtClean="0"/>
              <a:t>Személyi sérüléses</a:t>
            </a:r>
            <a:r>
              <a:rPr lang="hu-HU" sz="1000" dirty="0" smtClean="0"/>
              <a:t> 200</a:t>
            </a:r>
          </a:p>
          <a:p>
            <a:pPr hangingPunct="0"/>
            <a:r>
              <a:rPr lang="hu-HU" sz="1000" b="1" dirty="0" smtClean="0"/>
              <a:t>Külföldi</a:t>
            </a:r>
            <a:r>
              <a:rPr lang="hu-HU" sz="1000" dirty="0" smtClean="0"/>
              <a:t> 202</a:t>
            </a:r>
          </a:p>
          <a:p>
            <a:pPr hangingPunct="0"/>
            <a:r>
              <a:rPr lang="hu-HU" sz="1000" b="1" dirty="0" smtClean="0"/>
              <a:t>Büntető pontok kiszabása</a:t>
            </a:r>
            <a:r>
              <a:rPr lang="hu-HU" sz="1000" dirty="0" smtClean="0"/>
              <a:t> 625</a:t>
            </a:r>
          </a:p>
        </p:txBody>
      </p:sp>
      <p:cxnSp>
        <p:nvCxnSpPr>
          <p:cNvPr id="5" name="Egyenes összekötő nyíllal 4"/>
          <p:cNvCxnSpPr>
            <a:stCxn id="2" idx="2"/>
          </p:cNvCxnSpPr>
          <p:nvPr/>
        </p:nvCxnSpPr>
        <p:spPr>
          <a:xfrm rot="16200000" flipH="1">
            <a:off x="5847608" y="571480"/>
            <a:ext cx="592056" cy="3143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 rot="5400000">
            <a:off x="2495160" y="290866"/>
            <a:ext cx="510342" cy="3643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>
            <a:stCxn id="2" idx="2"/>
          </p:cNvCxnSpPr>
          <p:nvPr/>
        </p:nvCxnSpPr>
        <p:spPr>
          <a:xfrm rot="5400000">
            <a:off x="4245391" y="2173697"/>
            <a:ext cx="6532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Lefelé nyíl 11"/>
          <p:cNvSpPr/>
          <p:nvPr/>
        </p:nvSpPr>
        <p:spPr>
          <a:xfrm>
            <a:off x="1285852" y="2714620"/>
            <a:ext cx="285752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Igazgatásrendészeti Osztály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072098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hu-HU" sz="900" b="1" dirty="0" smtClean="0"/>
          </a:p>
          <a:p>
            <a:pPr algn="just"/>
            <a:r>
              <a:rPr lang="hu-HU" sz="1400" b="1" dirty="0" smtClean="0"/>
              <a:t>Mellékbüntetés</a:t>
            </a:r>
            <a:endParaRPr lang="hu-HU" sz="1400" dirty="0" smtClean="0"/>
          </a:p>
          <a:p>
            <a:pPr algn="just">
              <a:buNone/>
            </a:pPr>
            <a:r>
              <a:rPr lang="hu-HU" sz="900" dirty="0" smtClean="0"/>
              <a:t> </a:t>
            </a:r>
          </a:p>
          <a:p>
            <a:pPr algn="just"/>
            <a:r>
              <a:rPr lang="hu-HU" sz="900" b="1" i="1" dirty="0" smtClean="0"/>
              <a:t> </a:t>
            </a:r>
            <a:r>
              <a:rPr lang="hu-HU" sz="900" u="sng" dirty="0" smtClean="0"/>
              <a:t>2009. évben:</a:t>
            </a:r>
            <a:endParaRPr lang="hu-HU" sz="900" dirty="0" smtClean="0"/>
          </a:p>
          <a:p>
            <a:pPr algn="just">
              <a:buNone/>
            </a:pPr>
            <a:endParaRPr lang="hu-HU" sz="900" dirty="0" smtClean="0"/>
          </a:p>
          <a:p>
            <a:pPr algn="just"/>
            <a:r>
              <a:rPr lang="hu-HU" sz="900" dirty="0" smtClean="0"/>
              <a:t>- járművezetéstől eltiltás 	      		</a:t>
            </a:r>
            <a:r>
              <a:rPr lang="hu-HU" sz="900" b="1" dirty="0" smtClean="0"/>
              <a:t>1</a:t>
            </a:r>
            <a:r>
              <a:rPr lang="hu-HU" sz="900" dirty="0" smtClean="0"/>
              <a:t> db</a:t>
            </a:r>
          </a:p>
          <a:p>
            <a:pPr algn="just"/>
            <a:r>
              <a:rPr lang="hu-HU" sz="900" dirty="0" smtClean="0"/>
              <a:t>- közügyektől eltiltás				</a:t>
            </a:r>
            <a:r>
              <a:rPr lang="hu-HU" sz="900" b="1" dirty="0" smtClean="0"/>
              <a:t>20 </a:t>
            </a:r>
            <a:r>
              <a:rPr lang="hu-HU" sz="900" dirty="0" smtClean="0"/>
              <a:t>db</a:t>
            </a:r>
          </a:p>
          <a:p>
            <a:pPr algn="just"/>
            <a:r>
              <a:rPr lang="hu-HU" sz="900" dirty="0" smtClean="0"/>
              <a:t>- foglalkozástól eltiltás	   		 </a:t>
            </a:r>
            <a:r>
              <a:rPr lang="hu-HU" sz="900" b="1" dirty="0" smtClean="0"/>
              <a:t>- </a:t>
            </a:r>
            <a:r>
              <a:rPr lang="hu-HU" sz="900" dirty="0" smtClean="0"/>
              <a:t>db</a:t>
            </a:r>
          </a:p>
          <a:p>
            <a:pPr algn="just">
              <a:buNone/>
            </a:pPr>
            <a:endParaRPr lang="hu-HU" sz="900" dirty="0" smtClean="0"/>
          </a:p>
          <a:p>
            <a:pPr algn="just"/>
            <a:r>
              <a:rPr lang="hu-HU" sz="1400" b="1" dirty="0" smtClean="0"/>
              <a:t>Figyelmeztető jelzés</a:t>
            </a:r>
            <a:endParaRPr lang="hu-HU" sz="1400" dirty="0" smtClean="0"/>
          </a:p>
          <a:p>
            <a:pPr algn="just">
              <a:buNone/>
            </a:pPr>
            <a:endParaRPr lang="hu-HU" sz="900" dirty="0" smtClean="0"/>
          </a:p>
          <a:p>
            <a:pPr algn="just"/>
            <a:r>
              <a:rPr lang="hu-HU" sz="900" dirty="0" smtClean="0"/>
              <a:t>2009. évben </a:t>
            </a:r>
            <a:r>
              <a:rPr lang="hu-HU" sz="900" b="1" dirty="0" smtClean="0"/>
              <a:t>3 esetben </a:t>
            </a:r>
            <a:r>
              <a:rPr lang="hu-HU" sz="900" dirty="0" smtClean="0"/>
              <a:t>engedélyeztük a figyelmeztető jelzés használatát, az év végén 47 db érvényes engedéllyel rendelkeztek az arra jogosultak.</a:t>
            </a:r>
          </a:p>
          <a:p>
            <a:pPr algn="just">
              <a:buNone/>
            </a:pPr>
            <a:endParaRPr lang="hu-HU" sz="900" dirty="0" smtClean="0"/>
          </a:p>
          <a:p>
            <a:pPr algn="just"/>
            <a:r>
              <a:rPr lang="hu-HU" sz="1600" b="1" dirty="0" smtClean="0"/>
              <a:t>Személy- és vagyonőri, valamint magánnyomozói igazolványok és engedélyek</a:t>
            </a:r>
            <a:endParaRPr lang="hu-HU" sz="1600" dirty="0" smtClean="0"/>
          </a:p>
          <a:p>
            <a:pPr algn="just">
              <a:buNone/>
            </a:pPr>
            <a:endParaRPr lang="hu-HU" sz="900" dirty="0" smtClean="0"/>
          </a:p>
          <a:p>
            <a:pPr algn="just"/>
            <a:r>
              <a:rPr lang="hu-HU" sz="900" dirty="0" smtClean="0"/>
              <a:t>A kiadott igazolványok száma: </a:t>
            </a:r>
            <a:r>
              <a:rPr lang="hu-HU" sz="900" b="1" dirty="0" smtClean="0"/>
              <a:t>60 db</a:t>
            </a:r>
            <a:r>
              <a:rPr lang="hu-HU" sz="900" dirty="0" smtClean="0"/>
              <a:t>, ebből:</a:t>
            </a:r>
          </a:p>
          <a:p>
            <a:pPr algn="just"/>
            <a:r>
              <a:rPr lang="hu-HU" sz="900" dirty="0" err="1" smtClean="0"/>
              <a:t>EGT-s</a:t>
            </a:r>
            <a:r>
              <a:rPr lang="hu-HU" sz="900" dirty="0" smtClean="0"/>
              <a:t>: 1 db,</a:t>
            </a:r>
          </a:p>
          <a:p>
            <a:pPr algn="just"/>
            <a:r>
              <a:rPr lang="hu-HU" sz="900" dirty="0" smtClean="0"/>
              <a:t>személy- és vagyonőri igazolvány: 55 db,</a:t>
            </a:r>
          </a:p>
          <a:p>
            <a:pPr algn="just"/>
            <a:r>
              <a:rPr lang="hu-HU" sz="900" dirty="0" smtClean="0"/>
              <a:t>magánnyomozói igazolvány: 2 db,</a:t>
            </a:r>
          </a:p>
          <a:p>
            <a:pPr algn="just"/>
            <a:r>
              <a:rPr lang="hu-HU" sz="900" dirty="0" smtClean="0"/>
              <a:t>biztonságtechnikai szerelői igazolvány: 1 db,</a:t>
            </a:r>
          </a:p>
          <a:p>
            <a:pPr algn="just"/>
            <a:r>
              <a:rPr lang="hu-HU" sz="900" dirty="0" smtClean="0"/>
              <a:t>biztonságtechnikai szerelő, tervező igazolvány: 1 db</a:t>
            </a:r>
          </a:p>
          <a:p>
            <a:pPr algn="just"/>
            <a:endParaRPr lang="hu-HU" sz="9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Együttműködés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II. Kerületi Önkormányzattal,</a:t>
            </a:r>
          </a:p>
          <a:p>
            <a:r>
              <a:rPr lang="hu-HU" dirty="0" smtClean="0"/>
              <a:t>Városrendészettel,</a:t>
            </a:r>
          </a:p>
          <a:p>
            <a:r>
              <a:rPr lang="hu-HU" dirty="0" smtClean="0"/>
              <a:t>II. és III. Kerületi Bírósággal,</a:t>
            </a:r>
          </a:p>
          <a:p>
            <a:r>
              <a:rPr lang="hu-HU" dirty="0" smtClean="0"/>
              <a:t>II. és III. Kerületi Ügyészséggel,</a:t>
            </a:r>
          </a:p>
          <a:p>
            <a:r>
              <a:rPr lang="hu-HU" dirty="0" err="1" smtClean="0"/>
              <a:t>OMMF-fel</a:t>
            </a:r>
            <a:r>
              <a:rPr lang="hu-HU" dirty="0" smtClean="0"/>
              <a:t>,</a:t>
            </a:r>
          </a:p>
          <a:p>
            <a:r>
              <a:rPr lang="hu-HU" dirty="0" smtClean="0"/>
              <a:t>A kerületben működő polgárőr szervezetekkel:</a:t>
            </a:r>
          </a:p>
          <a:p>
            <a:pPr lvl="1"/>
            <a:r>
              <a:rPr lang="hu-HU" dirty="0" smtClean="0"/>
              <a:t>Készenléti Szolgálat Pesthidegkút,</a:t>
            </a:r>
          </a:p>
          <a:p>
            <a:pPr lvl="1"/>
            <a:r>
              <a:rPr lang="hu-HU" dirty="0" smtClean="0"/>
              <a:t>Budaligeti Polgárőrség,</a:t>
            </a:r>
          </a:p>
          <a:p>
            <a:pPr lvl="1"/>
            <a:r>
              <a:rPr lang="hu-HU" dirty="0" smtClean="0"/>
              <a:t>Központi Polgárőrség,</a:t>
            </a:r>
          </a:p>
          <a:p>
            <a:r>
              <a:rPr lang="hu-HU" dirty="0" smtClean="0"/>
              <a:t>közterület felügyelettel.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Köszönöm a figyelmet</a:t>
            </a:r>
            <a:endParaRPr lang="hu-HU" dirty="0"/>
          </a:p>
        </p:txBody>
      </p:sp>
      <p:pic>
        <p:nvPicPr>
          <p:cNvPr id="4" name="Picture 2" descr="logó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2414" y="3094947"/>
            <a:ext cx="1679171" cy="206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Szervezeti felépítés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2143116"/>
            <a:ext cx="9144000" cy="398304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u-HU" sz="1400" b="1" dirty="0" smtClean="0"/>
              <a:t>Bűnügyi osztály	Vizsgálati osztály	Közrendvédelmi osztály     Igazgatásrendészeti  osztály	Hivatal</a:t>
            </a:r>
          </a:p>
          <a:p>
            <a:pPr>
              <a:buNone/>
            </a:pPr>
            <a:r>
              <a:rPr lang="hu-HU" sz="1400" b="1" dirty="0" smtClean="0"/>
              <a:t>	  </a:t>
            </a:r>
          </a:p>
          <a:p>
            <a:pPr>
              <a:buNone/>
            </a:pPr>
            <a:r>
              <a:rPr lang="hu-HU" sz="1400" b="1" dirty="0" smtClean="0"/>
              <a:t>  Bűnüldözési                                                                      Körzeti Megbízotti</a:t>
            </a:r>
          </a:p>
          <a:p>
            <a:pPr>
              <a:buNone/>
            </a:pPr>
            <a:r>
              <a:rPr lang="hu-HU" sz="1400" b="1" dirty="0" smtClean="0"/>
              <a:t>      Alosztály                                                                                    </a:t>
            </a:r>
            <a:r>
              <a:rPr lang="hu-HU" sz="1400" b="1" dirty="0" err="1" smtClean="0"/>
              <a:t>Alosztály</a:t>
            </a:r>
            <a:endParaRPr lang="hu-HU" sz="1400" b="1" dirty="0" smtClean="0"/>
          </a:p>
          <a:p>
            <a:pPr>
              <a:buNone/>
            </a:pPr>
            <a:r>
              <a:rPr lang="hu-HU" sz="1400" b="1" dirty="0" smtClean="0"/>
              <a:t>Gazdaságvédelmi                                                               Őr-és Járőrszolgálati</a:t>
            </a:r>
          </a:p>
          <a:p>
            <a:pPr>
              <a:buNone/>
            </a:pPr>
            <a:r>
              <a:rPr lang="hu-HU" sz="1400" b="1" dirty="0" smtClean="0"/>
              <a:t>       Alosztály                                                                                   </a:t>
            </a:r>
            <a:r>
              <a:rPr lang="hu-HU" sz="1400" b="1" dirty="0" err="1" smtClean="0"/>
              <a:t>Alosztály</a:t>
            </a:r>
            <a:endParaRPr lang="hu-HU" sz="1400" b="1" dirty="0" smtClean="0"/>
          </a:p>
          <a:p>
            <a:pPr>
              <a:buNone/>
            </a:pPr>
            <a:r>
              <a:rPr lang="hu-HU" sz="1400" b="1" dirty="0" smtClean="0"/>
              <a:t>                                                                                              Fogda-és Kísérőszolgálati</a:t>
            </a:r>
          </a:p>
          <a:p>
            <a:pPr>
              <a:buNone/>
            </a:pPr>
            <a:r>
              <a:rPr lang="hu-HU" sz="1400" b="1" dirty="0" smtClean="0"/>
              <a:t>                                                                                                            Alosztály</a:t>
            </a:r>
          </a:p>
          <a:p>
            <a:pPr>
              <a:buNone/>
            </a:pPr>
            <a:endParaRPr lang="hu-HU" sz="1400" b="1" dirty="0" smtClean="0"/>
          </a:p>
          <a:p>
            <a:pPr algn="ctr">
              <a:buNone/>
            </a:pPr>
            <a:r>
              <a:rPr lang="hu-HU" sz="2400" b="1" dirty="0" smtClean="0"/>
              <a:t>Betöltött létszám</a:t>
            </a:r>
            <a:endParaRPr lang="hu-HU" b="1" dirty="0" smtClean="0"/>
          </a:p>
          <a:p>
            <a:pPr>
              <a:buNone/>
            </a:pPr>
            <a:endParaRPr lang="hu-HU" sz="1400" b="1" dirty="0" smtClean="0"/>
          </a:p>
          <a:p>
            <a:pPr>
              <a:buNone/>
            </a:pPr>
            <a:r>
              <a:rPr lang="hu-HU" sz="1600" b="1" dirty="0" smtClean="0"/>
              <a:t>41 fő		           21 fő		               71 fő		11 fő		   31 fő</a:t>
            </a:r>
            <a:endParaRPr lang="hu-HU" sz="1600" b="1" dirty="0"/>
          </a:p>
          <a:p>
            <a:pPr>
              <a:buNone/>
            </a:pPr>
            <a:endParaRPr lang="hu-HU" sz="1400" dirty="0" smtClean="0"/>
          </a:p>
          <a:p>
            <a:pPr>
              <a:buNone/>
            </a:pPr>
            <a:endParaRPr lang="hu-HU" sz="1400" dirty="0"/>
          </a:p>
          <a:p>
            <a:pPr>
              <a:buNone/>
            </a:pPr>
            <a:endParaRPr lang="hu-HU" sz="1400" dirty="0" smtClean="0"/>
          </a:p>
          <a:p>
            <a:pPr>
              <a:buNone/>
            </a:pPr>
            <a:endParaRPr lang="hu-HU" sz="1400" dirty="0"/>
          </a:p>
          <a:p>
            <a:pPr algn="ctr">
              <a:buNone/>
            </a:pPr>
            <a:r>
              <a:rPr lang="hu-HU" b="1" dirty="0" smtClean="0"/>
              <a:t>Betöltött létszám =&gt;   175 fő</a:t>
            </a:r>
          </a:p>
          <a:p>
            <a:pPr algn="ctr">
              <a:buNone/>
            </a:pPr>
            <a:r>
              <a:rPr lang="hu-HU" b="1" dirty="0" smtClean="0"/>
              <a:t>Betöltetlen státusz=&gt;  31 fő</a:t>
            </a:r>
            <a:endParaRPr lang="hu-HU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Hivatal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sz="3500" b="1" dirty="0" smtClean="0"/>
          </a:p>
          <a:p>
            <a:pPr>
              <a:buNone/>
            </a:pPr>
            <a:r>
              <a:rPr lang="hu-HU" sz="3500" b="1" dirty="0" smtClean="0"/>
              <a:t>Segédhivatal</a:t>
            </a:r>
            <a:r>
              <a:rPr lang="hu-HU" sz="1800" b="1" dirty="0" smtClean="0"/>
              <a:t>						</a:t>
            </a:r>
            <a:r>
              <a:rPr lang="hu-HU" sz="3500" b="1" dirty="0" smtClean="0"/>
              <a:t>Bűnmegelőzés *</a:t>
            </a:r>
          </a:p>
          <a:p>
            <a:pPr>
              <a:buNone/>
            </a:pPr>
            <a:r>
              <a:rPr lang="hu-HU" sz="1800" dirty="0" smtClean="0"/>
              <a:t>2009. évben iktatott anyagok számszerű kimutatása:</a:t>
            </a:r>
          </a:p>
          <a:p>
            <a:pPr>
              <a:buNone/>
            </a:pPr>
            <a:r>
              <a:rPr lang="hu-HU" sz="1800" dirty="0" smtClean="0"/>
              <a:t>Ált. :                	14328 db</a:t>
            </a:r>
          </a:p>
          <a:p>
            <a:pPr>
              <a:buNone/>
            </a:pPr>
            <a:r>
              <a:rPr lang="hu-HU" sz="1800" dirty="0" smtClean="0"/>
              <a:t>101csoportszámon:         772 db</a:t>
            </a:r>
          </a:p>
          <a:p>
            <a:pPr>
              <a:buNone/>
            </a:pPr>
            <a:r>
              <a:rPr lang="hu-HU" sz="1800" dirty="0" smtClean="0"/>
              <a:t>106 csoportszámon:          45 db </a:t>
            </a:r>
          </a:p>
          <a:p>
            <a:pPr>
              <a:buNone/>
            </a:pPr>
            <a:r>
              <a:rPr lang="hu-HU" sz="1800" dirty="0" smtClean="0"/>
              <a:t>115 csoportszámon:          56 db</a:t>
            </a:r>
          </a:p>
          <a:p>
            <a:pPr>
              <a:buNone/>
            </a:pPr>
            <a:r>
              <a:rPr lang="hu-HU" sz="1800" dirty="0" smtClean="0"/>
              <a:t>126 csoportszámon:          14 db</a:t>
            </a:r>
          </a:p>
          <a:p>
            <a:pPr>
              <a:buNone/>
            </a:pPr>
            <a:r>
              <a:rPr lang="hu-HU" sz="1800" dirty="0" smtClean="0"/>
              <a:t>Régiós ált:                         37 db</a:t>
            </a:r>
          </a:p>
          <a:p>
            <a:pPr>
              <a:buNone/>
            </a:pPr>
            <a:r>
              <a:rPr lang="hu-HU" sz="1800" b="1" u="sng" dirty="0" smtClean="0"/>
              <a:t>Összesen:</a:t>
            </a:r>
            <a:r>
              <a:rPr lang="hu-HU" sz="1800" u="sng" dirty="0" smtClean="0"/>
              <a:t>                    </a:t>
            </a:r>
            <a:r>
              <a:rPr lang="hu-HU" sz="1800" b="1" u="sng" dirty="0" smtClean="0"/>
              <a:t>15252 db </a:t>
            </a:r>
            <a:endParaRPr lang="hu-HU" sz="1800" dirty="0" smtClean="0"/>
          </a:p>
          <a:p>
            <a:pPr>
              <a:buNone/>
            </a:pPr>
            <a:r>
              <a:rPr lang="hu-HU" sz="1800" dirty="0" smtClean="0"/>
              <a:t>Panasz:                               17 db</a:t>
            </a:r>
          </a:p>
          <a:p>
            <a:pPr>
              <a:buNone/>
            </a:pPr>
            <a:r>
              <a:rPr lang="hu-HU" sz="1800" dirty="0" smtClean="0"/>
              <a:t>Vagyonőri:                         76 db </a:t>
            </a:r>
          </a:p>
          <a:p>
            <a:pPr>
              <a:buNone/>
            </a:pPr>
            <a:r>
              <a:rPr lang="hu-HU" sz="1800" b="1" u="sng" dirty="0" smtClean="0"/>
              <a:t>Összesen:                          93 db</a:t>
            </a:r>
            <a:endParaRPr lang="hu-HU" sz="1800" dirty="0" smtClean="0"/>
          </a:p>
          <a:p>
            <a:pPr>
              <a:buNone/>
            </a:pPr>
            <a:r>
              <a:rPr lang="hu-HU" sz="1800" dirty="0" smtClean="0"/>
              <a:t>Bűnügy:                          2603 db</a:t>
            </a:r>
          </a:p>
          <a:p>
            <a:pPr>
              <a:buNone/>
            </a:pPr>
            <a:r>
              <a:rPr lang="hu-HU" sz="1800" dirty="0" smtClean="0"/>
              <a:t>Régiós bűnügy:               1217 db  </a:t>
            </a:r>
          </a:p>
          <a:p>
            <a:pPr>
              <a:buNone/>
            </a:pPr>
            <a:r>
              <a:rPr lang="hu-HU" sz="1800" b="1" u="sng" dirty="0" smtClean="0"/>
              <a:t>Összesen:                       3820 db       </a:t>
            </a:r>
            <a:r>
              <a:rPr lang="hu-HU" sz="1800" b="1" dirty="0" smtClean="0"/>
              <a:t>  </a:t>
            </a:r>
            <a:endParaRPr lang="hu-HU" sz="1800" dirty="0" smtClean="0"/>
          </a:p>
          <a:p>
            <a:pPr>
              <a:buNone/>
            </a:pPr>
            <a:r>
              <a:rPr lang="hu-HU" sz="1800" dirty="0" smtClean="0"/>
              <a:t>TÜK ügyirat:</a:t>
            </a:r>
          </a:p>
          <a:p>
            <a:pPr>
              <a:buNone/>
            </a:pPr>
            <a:r>
              <a:rPr lang="hu-HU" sz="1800" dirty="0" smtClean="0"/>
              <a:t>Gyűjtőn:	          237 db</a:t>
            </a:r>
          </a:p>
          <a:p>
            <a:pPr>
              <a:buNone/>
            </a:pPr>
            <a:r>
              <a:rPr lang="hu-HU" sz="1800" dirty="0" smtClean="0"/>
              <a:t>Főszámon:	            35 db                                  </a:t>
            </a:r>
          </a:p>
          <a:p>
            <a:pPr>
              <a:buNone/>
            </a:pPr>
            <a:r>
              <a:rPr lang="hu-HU" sz="1800" b="1" u="sng" dirty="0" smtClean="0"/>
              <a:t>Összesen:                        272 db</a:t>
            </a:r>
            <a:endParaRPr lang="hu-HU" sz="1800" dirty="0" smtClean="0"/>
          </a:p>
          <a:p>
            <a:pPr>
              <a:buNone/>
            </a:pPr>
            <a:r>
              <a:rPr lang="hu-HU" sz="1800" dirty="0" smtClean="0"/>
              <a:t>Fegyelmi:	         43 db</a:t>
            </a:r>
          </a:p>
          <a:p>
            <a:pPr>
              <a:buNone/>
            </a:pPr>
            <a:r>
              <a:rPr lang="hu-HU" sz="1800" dirty="0" smtClean="0"/>
              <a:t>Beérkezett posta, érkeztetés: 29715 db</a:t>
            </a:r>
          </a:p>
          <a:p>
            <a:pPr>
              <a:buNone/>
            </a:pPr>
            <a:r>
              <a:rPr lang="hu-HU" sz="1800" b="1" u="sng" dirty="0" smtClean="0"/>
              <a:t>Mind összesen:         49195 db</a:t>
            </a:r>
            <a:endParaRPr lang="hu-HU" sz="1800" dirty="0" smtClean="0"/>
          </a:p>
          <a:p>
            <a:pPr>
              <a:buNone/>
            </a:pPr>
            <a:r>
              <a:rPr lang="hu-HU" sz="1800" dirty="0" smtClean="0"/>
              <a:t> </a:t>
            </a:r>
          </a:p>
          <a:p>
            <a:pPr>
              <a:buNone/>
            </a:pPr>
            <a:endParaRPr lang="hu-HU" sz="1800" b="1" dirty="0"/>
          </a:p>
        </p:txBody>
      </p:sp>
      <p:cxnSp>
        <p:nvCxnSpPr>
          <p:cNvPr id="9" name="Egyenes összekötő nyíllal 8"/>
          <p:cNvCxnSpPr/>
          <p:nvPr/>
        </p:nvCxnSpPr>
        <p:spPr>
          <a:xfrm>
            <a:off x="4572000" y="1928802"/>
            <a:ext cx="285752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nyíllal 11"/>
          <p:cNvCxnSpPr/>
          <p:nvPr/>
        </p:nvCxnSpPr>
        <p:spPr>
          <a:xfrm rot="10800000" flipV="1">
            <a:off x="1285852" y="1928802"/>
            <a:ext cx="328614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Hivatal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hu-HU" b="1" dirty="0" smtClean="0"/>
              <a:t>*</a:t>
            </a:r>
            <a:r>
              <a:rPr lang="hu-HU" sz="4000" b="1" dirty="0" smtClean="0"/>
              <a:t>A bűn- és baleset megelőzési munka</a:t>
            </a:r>
            <a:endParaRPr lang="hu-HU" sz="4000" dirty="0" smtClean="0"/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A 2009. februárjában a balesetek elkerülésének megelőzése program keretében tartottunk nyugdíjas találkozót, melyet bűn – baleset megelőzési előadással színesítettünk, továbbá a kerület 4 nyugdíjas klubjában adtunk előadást az áldozattá válás elkerülésének érdekében. </a:t>
            </a:r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A Kodály Zoltán Ének-zenei Általános Iskola és Gimnázium felkérésére előadás sorozatot tartottunk a 7-8. osztályosok részére bűn-balesetmegelőzés jegyében.</a:t>
            </a:r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2009. júniusában a Kerületi Egyesített Bölcsőde, 2009. júliusában a Törökvész utcai bölcsőde gyereknapján vettünk részt, ahol minden gyermeket sárga mellénnyel láttunk el és játékos vetélkedő keretében mutattuk be tevékenységünket.</a:t>
            </a:r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2009. július 2-10-ig Miskolcon gyerektábort vezettünk, 20 fő vett részvételével.</a:t>
            </a:r>
          </a:p>
          <a:p>
            <a:pPr>
              <a:buNone/>
            </a:pPr>
            <a:r>
              <a:rPr lang="hu-HU" dirty="0" smtClean="0"/>
              <a:t> </a:t>
            </a:r>
          </a:p>
          <a:p>
            <a:r>
              <a:rPr lang="hu-HU" dirty="0" smtClean="0"/>
              <a:t>A 2008/2009 D.A.D.A tanév zárására 1 nyári bűn- és baleset megelőzési nyári tábor megtartására került sor, melyet augusztus 01-08. között rendeztünk meg Szatmárcsekén.</a:t>
            </a:r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Az elsős tanulóknak osztályfőnöki órák keretein belül felkérésre </a:t>
            </a:r>
            <a:r>
              <a:rPr lang="hu-HU" dirty="0" err="1" smtClean="0"/>
              <a:t>balesetmegelőzési</a:t>
            </a:r>
            <a:r>
              <a:rPr lang="hu-HU" dirty="0" smtClean="0"/>
              <a:t> oktatásokat tartottunk.</a:t>
            </a:r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2009. október 1-én került sor a rendvédelmi nap megtartására a Móricz Zsigmond Gimnáziumban. Novemberben a Kodály Zoltán Iskolában előadást tartottunk a rendőrség, mint hivatás a pályaválasztás jegyében  címmel.</a:t>
            </a:r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2009. december 5-én Mikulás ünnepséget tartottunk a kapitánysági és az önkormányzati dolgozók gyermekei számára.  </a:t>
            </a:r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A II. Kerületi Önkormányzat honlapján, a kerületi médiákban a fenti programokról tájékoztatást adtunk a lakosság részére, ott folyamatosan jelennek meg megelőzési felhívások.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>
            <a:alphaModFix amt="5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Bűnügyi Osztály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08230"/>
          </a:xfrm>
        </p:spPr>
        <p:txBody>
          <a:bodyPr/>
          <a:lstStyle/>
          <a:p>
            <a:pPr algn="ctr">
              <a:buNone/>
            </a:pPr>
            <a:r>
              <a:rPr lang="hu-HU" dirty="0" smtClean="0"/>
              <a:t> Bűnügyi Régió megalakulása</a:t>
            </a:r>
          </a:p>
          <a:p>
            <a:pPr algn="ctr">
              <a:buNone/>
            </a:pPr>
            <a:endParaRPr lang="hu-HU" sz="2000" dirty="0" smtClean="0"/>
          </a:p>
          <a:p>
            <a:pPr algn="ctr">
              <a:buNone/>
            </a:pPr>
            <a:r>
              <a:rPr lang="hu-HU" sz="2000" dirty="0" smtClean="0"/>
              <a:t>III. kerület 		 II. kerület  		XII. kerület</a:t>
            </a:r>
          </a:p>
          <a:p>
            <a:pPr>
              <a:buNone/>
            </a:pPr>
            <a:endParaRPr lang="hu-HU" sz="2000" dirty="0" smtClean="0"/>
          </a:p>
          <a:p>
            <a:pPr>
              <a:buNone/>
            </a:pPr>
            <a:r>
              <a:rPr lang="hu-HU" sz="2000" dirty="0" smtClean="0"/>
              <a:t>Gépjárművekkel </a:t>
            </a:r>
            <a:r>
              <a:rPr lang="hu-HU" sz="2000" dirty="0" err="1" smtClean="0"/>
              <a:t>kapcs</a:t>
            </a:r>
            <a:r>
              <a:rPr lang="hu-HU" sz="2000" dirty="0" smtClean="0"/>
              <a:t>. ügyek	Betörés			Rablás</a:t>
            </a:r>
          </a:p>
          <a:p>
            <a:pPr>
              <a:buNone/>
            </a:pPr>
            <a:endParaRPr lang="hu-HU" sz="2000" dirty="0" smtClean="0"/>
          </a:p>
          <a:p>
            <a:pPr algn="just">
              <a:buNone/>
            </a:pPr>
            <a:r>
              <a:rPr lang="hu-HU" sz="1200" dirty="0" smtClean="0"/>
              <a:t>2009. március 1-jei hatállyal alakult meg az Észak-budai Bűnügyi Régió, mellyel kapcsolatban a bűnüldözési alosztály hatásköre megszűnt a korábban hozzá tartozó ún. gépjárműves bűncselekmények ill. rablások nyomozásában, azonban ezzel együtt a nyomozók egy része az újonnan megkapott régiós bűncselekményben - betöréses lopásban - dolgozik, és emellett vesz részt az osztály bűnügyeinek feldolgozásában.</a:t>
            </a:r>
          </a:p>
          <a:p>
            <a:pPr>
              <a:buNone/>
            </a:pPr>
            <a:endParaRPr lang="hu-HU" sz="2000" dirty="0"/>
          </a:p>
        </p:txBody>
      </p:sp>
      <p:sp>
        <p:nvSpPr>
          <p:cNvPr id="4" name="Lefelé nyíl 3"/>
          <p:cNvSpPr/>
          <p:nvPr/>
        </p:nvSpPr>
        <p:spPr>
          <a:xfrm>
            <a:off x="1571604" y="3143248"/>
            <a:ext cx="48463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Lefelé nyíl 4"/>
          <p:cNvSpPr/>
          <p:nvPr/>
        </p:nvSpPr>
        <p:spPr>
          <a:xfrm>
            <a:off x="4357686" y="3143248"/>
            <a:ext cx="48463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Lefelé nyíl 5"/>
          <p:cNvSpPr/>
          <p:nvPr/>
        </p:nvSpPr>
        <p:spPr>
          <a:xfrm>
            <a:off x="7072330" y="3143248"/>
            <a:ext cx="48463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Lefelé nyíl 6"/>
          <p:cNvSpPr/>
          <p:nvPr/>
        </p:nvSpPr>
        <p:spPr>
          <a:xfrm>
            <a:off x="4572000" y="3857628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Bűnügyi Osztály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1800" b="1" dirty="0" smtClean="0"/>
              <a:t>Bűnüldözési Alosztályának ügyforgalma 2009-ben a következőképpen alakult: </a:t>
            </a:r>
            <a:endParaRPr lang="hu-HU" sz="1800" dirty="0" smtClean="0"/>
          </a:p>
          <a:p>
            <a:pPr>
              <a:buNone/>
            </a:pPr>
            <a:r>
              <a:rPr lang="hu-HU" sz="1300" b="1" dirty="0" smtClean="0"/>
              <a:t> </a:t>
            </a:r>
            <a:endParaRPr lang="hu-HU" sz="1300" dirty="0" smtClean="0"/>
          </a:p>
          <a:p>
            <a:r>
              <a:rPr lang="hu-HU" sz="1300" dirty="0" smtClean="0"/>
              <a:t>Az alosztályon az év folyamán 1556 ügyben rendeltünk el nyomozást, ebből más szervhez 110 alkalommal tettünk át ügyet, hatáskör vagy illetékesség hiánya miatt. Ebben a 110 áttételben benne van az a szám is, mikor hatóságunk fejezte be ugyan az elkövetős  gépjárműves bűncselekmények illetve rablások nyomozását, azonban vádra küldés előtt áttételre került az Észak-Budai Bűnügyi Régióhoz.</a:t>
            </a:r>
          </a:p>
          <a:p>
            <a:pPr>
              <a:buNone/>
            </a:pPr>
            <a:endParaRPr lang="hu-HU" sz="1300" dirty="0" smtClean="0"/>
          </a:p>
          <a:p>
            <a:r>
              <a:rPr lang="hu-HU" sz="1300" dirty="0" smtClean="0"/>
              <a:t>Összesen 1524 ügyet fejeztünk be, ebből 1177 bűnügy az elkövető ismeretlen volta miatt megszüntetésre, illetve felfüggesztésre került; 110 bűncselekmény hiányos megszüntetés született, 36 ügyben a feljelentés elutasítására került sor, 21 ügy pedig egyesítésre került, 180 egyéb befejezés történt.</a:t>
            </a:r>
          </a:p>
          <a:p>
            <a:pPr>
              <a:buNone/>
            </a:pPr>
            <a:endParaRPr lang="hu-HU" sz="1300" dirty="0" smtClean="0"/>
          </a:p>
          <a:p>
            <a:r>
              <a:rPr lang="hu-HU" sz="1300" dirty="0" smtClean="0"/>
              <a:t>110 ügyben éltünk vádemeléssel, mely során 381 bűncselekményt derítettünk fel, 111 elkövetővel szemben. </a:t>
            </a:r>
          </a:p>
          <a:p>
            <a:pPr>
              <a:buNone/>
            </a:pPr>
            <a:endParaRPr lang="hu-HU" sz="1300" dirty="0" smtClean="0"/>
          </a:p>
          <a:p>
            <a:r>
              <a:rPr lang="hu-HU" sz="1300" dirty="0" smtClean="0"/>
              <a:t>Az ismeretlen tetteses tényleges felderítés 25 %-os eredményt mutatott, a fent említett 1524 lezárt bűnügy, és az évben vádemelésre került 381 db „B” lap vonatkozásában. Általános ügyirat 1433 érkezett az osztályra. </a:t>
            </a:r>
          </a:p>
          <a:p>
            <a:endParaRPr lang="hu-H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Bűnügyi Osztály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dirty="0" smtClean="0"/>
              <a:t>A </a:t>
            </a:r>
            <a:r>
              <a:rPr lang="hu-HU" b="1" dirty="0" smtClean="0"/>
              <a:t>Gazdaságvédelmi Alosztály</a:t>
            </a:r>
            <a:r>
              <a:rPr lang="hu-HU" dirty="0" smtClean="0"/>
              <a:t> 2009. évi tevékenysége: </a:t>
            </a:r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Az alosztály ügyforgalma 2009-ben a következőképpen alakult: A régió területén 1.446 db hatáskörünkbe eső bűncselekmény történt.</a:t>
            </a:r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Feljelentés elutasításáról összesen 1 esetben hoztunk határozatot, míg más szervhez 17 alkalommal tettünk át ügyet, hatáskör vagy illetékesség hiánya miatt. </a:t>
            </a:r>
          </a:p>
          <a:p>
            <a:r>
              <a:rPr lang="hu-HU" dirty="0" smtClean="0"/>
              <a:t>Összesen 1041 ügy került befejezésre, 975 bűnügy került az elkövető ismeretlen volta miatt megszüntetésre, illetve felfüggesztésre. 38 ügy pedig egyesítésre. </a:t>
            </a:r>
          </a:p>
          <a:p>
            <a:r>
              <a:rPr lang="hu-HU" dirty="0" smtClean="0"/>
              <a:t>39 ügyben éltünk vádemeléssel, mely során 233 bűncselekményt, ebből 165 betörést derítettünk fel, 45 elkövetővel szemben. </a:t>
            </a:r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Az ismeretlen tetteses felderítési mutató ténylegesen 22 %, az 1.041 lezárt bűnügy, és az évben vádemelésre került 233 darab „B” lap vonatkozásában. Az IRM statisztikája alapján eredményünk a budapesti régiók között az első, négyszer magasabb a betöréses lopások nyomozáseredményességi mutatója, mint a minket követő Belvárosi Bűnügyi Régióé. Általános ügyirat 82 érkezett az osztályra, mely 3 kivételével lezárásra került.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 smtClean="0"/>
              <a:t>Vizsgálati osztály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u-HU" sz="1200" dirty="0" smtClean="0"/>
              <a:t>Az osztály a 2009-es évet 360 kézben lévő bűnüggyel kezdte meg. A tárgyévben 1022 db  bűnügy érkezett, leadásra került 1024 db. bűnügy. </a:t>
            </a:r>
          </a:p>
          <a:p>
            <a:pPr algn="just"/>
            <a:r>
              <a:rPr lang="hu-HU" sz="1200" dirty="0" smtClean="0"/>
              <a:t> </a:t>
            </a:r>
          </a:p>
          <a:p>
            <a:pPr algn="just"/>
            <a:r>
              <a:rPr lang="hu-HU" sz="1200" dirty="0" smtClean="0"/>
              <a:t>A leadásra került 1024 db bűnügyből 424 db ügyet fejeztünk be vádemelési javaslattal + 1 db  ügyben eredményesen kezdeményeztünk bíróság elé állítást. Feljelentés elutasítására 77, megszűntetésre 282,  felfüggesztésre 71 és áttételre 169 esetben került sor.</a:t>
            </a:r>
          </a:p>
          <a:p>
            <a:pPr algn="just">
              <a:buNone/>
            </a:pPr>
            <a:r>
              <a:rPr lang="hu-HU" sz="1200" dirty="0" smtClean="0"/>
              <a:t> Tárgyi évben összesen 4 db. sorozat jellegű ügy vizsgálatát fejeztük be, melyben 125 db. vagyon elleni bűncselekmény ( csalás ) felderítésére és bizonyítására került sor.</a:t>
            </a:r>
          </a:p>
          <a:p>
            <a:pPr algn="just">
              <a:buNone/>
            </a:pPr>
            <a:endParaRPr lang="hu-HU" sz="1500" dirty="0" smtClean="0"/>
          </a:p>
          <a:p>
            <a:pPr algn="just">
              <a:buNone/>
            </a:pPr>
            <a:r>
              <a:rPr lang="hu-HU" sz="1500" dirty="0" smtClean="0"/>
              <a:t>Az elmúlt év - bűncselekményi-kategóriák szerinti - áttekintése alapján elmondható, hogy a Vizsgálati Osztály által folytatott nyomozások közel 2/3-át a vagyon elleni bűncselekmények elkövetése miatt elrendelt büntetőeljárások tették ki. Gyakorlatilag négy deliktum határozta meg szignifikánsan a vagyon elleni cselekményeket, nevezetesen ( keletkezés szám szerinti sorrendre tekintettel) csalás, lopás ( ide nem érteve az un. lakásbetöréses lopás külön problematikáját ), sikkasztás, hűtlen kezelés.    </a:t>
            </a:r>
          </a:p>
          <a:p>
            <a:pPr algn="just">
              <a:buNone/>
            </a:pPr>
            <a:endParaRPr lang="hu-HU" dirty="0" smtClean="0"/>
          </a:p>
          <a:p>
            <a:pPr algn="ctr">
              <a:buNone/>
            </a:pPr>
            <a:r>
              <a:rPr lang="hu-HU" dirty="0" smtClean="0"/>
              <a:t>Jellemző bűncselekmények:</a:t>
            </a:r>
          </a:p>
          <a:p>
            <a:pPr algn="ctr">
              <a:buNone/>
            </a:pPr>
            <a:endParaRPr lang="hu-HU" sz="1300" dirty="0" smtClean="0"/>
          </a:p>
          <a:p>
            <a:pPr algn="just">
              <a:buNone/>
            </a:pPr>
            <a:r>
              <a:rPr lang="hu-HU" sz="1500" dirty="0" smtClean="0"/>
              <a:t>csalás, sikkasztás, lopás, garázdaság, ittas járművezetés, hitelsértés, zaklatás, tartás elmulasztása, kiskorú veszélyeztetése, közokirat hamisítás,visszaélés okirattal, hűtlenkezelés, rongálás… </a:t>
            </a:r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 smtClean="0">
                <a:solidFill>
                  <a:srgbClr val="00B0F0"/>
                </a:solidFill>
              </a:rPr>
              <a:t>Közrendvédelmi osztály</a:t>
            </a:r>
            <a:endParaRPr lang="hu-HU" dirty="0">
              <a:solidFill>
                <a:srgbClr val="00B0F0"/>
              </a:solidFill>
            </a:endParaRPr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</p:nvPr>
        </p:nvGraphicFramePr>
        <p:xfrm>
          <a:off x="428596" y="1857364"/>
          <a:ext cx="8229600" cy="422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397310"/>
                <a:gridCol w="1428760"/>
                <a:gridCol w="3549330"/>
                <a:gridCol w="208280"/>
              </a:tblGrid>
              <a:tr h="370840"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2008. évben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2009. évben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Elfogás: </a:t>
                      </a:r>
                      <a:r>
                        <a:rPr kumimoji="0" lang="hu-H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Össz</a:t>
                      </a:r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189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183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főt fogtak el, melyből: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129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97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főt bűncselekmények elkövetés miatt,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51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61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főt különböző szervek körözései alapján, 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főt egyéb cselekmény miatt fogott el. 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Előállítás: </a:t>
                      </a:r>
                      <a:r>
                        <a:rPr kumimoji="0" lang="hu-H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Össz</a:t>
                      </a:r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462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537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főt állítottak elő: 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28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főt bűncselekmény gyanúja miatt,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31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főt ittas járművezetés miatt, </a:t>
                      </a:r>
                    </a:p>
                    <a:p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149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főt szabálysértés továbbfolytatása miatt, 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236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329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főt egyéb szabálysértés miatt. 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333</TotalTime>
  <Words>611</Words>
  <Application>Microsoft Office PowerPoint</Application>
  <PresentationFormat>Diavetítés a képernyőre (4:3 oldalarány)</PresentationFormat>
  <Paragraphs>206</Paragraphs>
  <Slides>14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Áramlás</vt:lpstr>
      <vt:lpstr>BRFK II. Kerületi Rendőrkapitányság </vt:lpstr>
      <vt:lpstr>Szervezeti felépítés</vt:lpstr>
      <vt:lpstr>Hivatal</vt:lpstr>
      <vt:lpstr>Hivatal</vt:lpstr>
      <vt:lpstr>Bűnügyi Osztály</vt:lpstr>
      <vt:lpstr>Bűnügyi Osztály</vt:lpstr>
      <vt:lpstr>Bűnügyi Osztály</vt:lpstr>
      <vt:lpstr>Vizsgálati osztály</vt:lpstr>
      <vt:lpstr>Közrendvédelmi osztály</vt:lpstr>
      <vt:lpstr>Közrendvédelmi osztály</vt:lpstr>
      <vt:lpstr>Igazgatásrendészeti Osztály</vt:lpstr>
      <vt:lpstr>Igazgatásrendészeti Osztály</vt:lpstr>
      <vt:lpstr>Együttműködés</vt:lpstr>
      <vt:lpstr>Köszönöm a figyelmet</vt:lpstr>
    </vt:vector>
  </TitlesOfParts>
  <Company>BRFK II. KER. 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BRFK II. Kerületi Rendőrkapitányság </dc:title>
  <dc:creator>BRFK II. KER. RK</dc:creator>
  <cp:lastModifiedBy>BRFK</cp:lastModifiedBy>
  <cp:revision>47</cp:revision>
  <dcterms:created xsi:type="dcterms:W3CDTF">2010-03-22T09:22:08Z</dcterms:created>
  <dcterms:modified xsi:type="dcterms:W3CDTF">2010-03-23T11:29:48Z</dcterms:modified>
</cp:coreProperties>
</file>